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Lst>
  <p:sldSz cx="18288000" cy="10287000"/>
  <p:notesSz cx="6858000" cy="9144000"/>
  <p:embeddedFontLst>
    <p:embeddedFont>
      <p:font typeface="Sigmar One" charset="1" panose="00000500000000000000"/>
      <p:regular r:id="rId15"/>
    </p:embeddedFont>
    <p:embeddedFont>
      <p:font typeface="Public Sans Bold" charset="1" panose="00000000000000000000"/>
      <p:regular r:id="rId1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fonts/font15.fntdata" Type="http://schemas.openxmlformats.org/officeDocument/2006/relationships/font"/><Relationship Id="rId16" Target="fonts/font16.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jpeg" Type="http://schemas.openxmlformats.org/officeDocument/2006/relationships/image"/><Relationship Id="rId3" Target="../media/image10.png" Type="http://schemas.openxmlformats.org/officeDocument/2006/relationships/image"/><Relationship Id="rId4" Target="../media/image11.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 Id="rId4" Target="../media/image14.png" Type="http://schemas.openxmlformats.org/officeDocument/2006/relationships/image"/><Relationship Id="rId5" Target="../media/image15.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svg" Type="http://schemas.openxmlformats.org/officeDocument/2006/relationships/image"/><Relationship Id="rId4" Target="../media/image18.png" Type="http://schemas.openxmlformats.org/officeDocument/2006/relationships/image"/><Relationship Id="rId5" Target="../media/image19.svg" Type="http://schemas.openxmlformats.org/officeDocument/2006/relationships/image"/><Relationship Id="rId6" Target="../media/image20.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sv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 Id="rId3" Target="../media/image26.svg" Type="http://schemas.openxmlformats.org/officeDocument/2006/relationships/image"/><Relationship Id="rId4" Target="../media/image27.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 Id="rId3" Target="../media/image26.svg" Type="http://schemas.openxmlformats.org/officeDocument/2006/relationships/image"/><Relationship Id="rId4" Target="../media/image28.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 Id="rId3" Target="../media/image26.svg" Type="http://schemas.openxmlformats.org/officeDocument/2006/relationships/image"/><Relationship Id="rId4" Target="../media/image29.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808811" y="-1822797"/>
            <a:ext cx="5617623" cy="5423559"/>
          </a:xfrm>
          <a:custGeom>
            <a:avLst/>
            <a:gdLst/>
            <a:ahLst/>
            <a:cxnLst/>
            <a:rect r="r" b="b" t="t" l="l"/>
            <a:pathLst>
              <a:path h="5423559" w="5617623">
                <a:moveTo>
                  <a:pt x="0" y="0"/>
                </a:moveTo>
                <a:lnTo>
                  <a:pt x="5617622" y="0"/>
                </a:lnTo>
                <a:lnTo>
                  <a:pt x="5617622" y="5423559"/>
                </a:lnTo>
                <a:lnTo>
                  <a:pt x="0" y="542355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4169390" y="7092759"/>
            <a:ext cx="6757048" cy="6388482"/>
          </a:xfrm>
          <a:custGeom>
            <a:avLst/>
            <a:gdLst/>
            <a:ahLst/>
            <a:cxnLst/>
            <a:rect r="r" b="b" t="t" l="l"/>
            <a:pathLst>
              <a:path h="6388482" w="6757048">
                <a:moveTo>
                  <a:pt x="0" y="0"/>
                </a:moveTo>
                <a:lnTo>
                  <a:pt x="6757048" y="0"/>
                </a:lnTo>
                <a:lnTo>
                  <a:pt x="6757048" y="6388482"/>
                </a:lnTo>
                <a:lnTo>
                  <a:pt x="0" y="638848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5699035" y="-1714110"/>
            <a:ext cx="5572982" cy="5015684"/>
          </a:xfrm>
          <a:custGeom>
            <a:avLst/>
            <a:gdLst/>
            <a:ahLst/>
            <a:cxnLst/>
            <a:rect r="r" b="b" t="t" l="l"/>
            <a:pathLst>
              <a:path h="5015684" w="5572982">
                <a:moveTo>
                  <a:pt x="0" y="0"/>
                </a:moveTo>
                <a:lnTo>
                  <a:pt x="5572982" y="0"/>
                </a:lnTo>
                <a:lnTo>
                  <a:pt x="5572982" y="5015684"/>
                </a:lnTo>
                <a:lnTo>
                  <a:pt x="0" y="501568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984527" y="6065732"/>
            <a:ext cx="4956216" cy="5222067"/>
          </a:xfrm>
          <a:custGeom>
            <a:avLst/>
            <a:gdLst/>
            <a:ahLst/>
            <a:cxnLst/>
            <a:rect r="r" b="b" t="t" l="l"/>
            <a:pathLst>
              <a:path h="5222067" w="4956216">
                <a:moveTo>
                  <a:pt x="0" y="0"/>
                </a:moveTo>
                <a:lnTo>
                  <a:pt x="4956216" y="0"/>
                </a:lnTo>
                <a:lnTo>
                  <a:pt x="4956216" y="5222067"/>
                </a:lnTo>
                <a:lnTo>
                  <a:pt x="0" y="522206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6" id="6"/>
          <p:cNvGrpSpPr/>
          <p:nvPr/>
        </p:nvGrpSpPr>
        <p:grpSpPr>
          <a:xfrm rot="0">
            <a:off x="3302392" y="2324863"/>
            <a:ext cx="11683216" cy="4218508"/>
            <a:chOff x="0" y="0"/>
            <a:chExt cx="15577621" cy="5624678"/>
          </a:xfrm>
        </p:grpSpPr>
        <p:sp>
          <p:nvSpPr>
            <p:cNvPr name="TextBox 7" id="7"/>
            <p:cNvSpPr txBox="true"/>
            <p:nvPr/>
          </p:nvSpPr>
          <p:spPr>
            <a:xfrm rot="0">
              <a:off x="13611" y="1973428"/>
              <a:ext cx="15564010" cy="3641513"/>
            </a:xfrm>
            <a:prstGeom prst="rect">
              <a:avLst/>
            </a:prstGeom>
          </p:spPr>
          <p:txBody>
            <a:bodyPr anchor="t" rtlCol="false" tIns="0" lIns="0" bIns="0" rIns="0">
              <a:spAutoFit/>
            </a:bodyPr>
            <a:lstStyle/>
            <a:p>
              <a:pPr algn="ctr" marL="0" indent="0" lvl="0">
                <a:lnSpc>
                  <a:spcPts val="10985"/>
                </a:lnSpc>
                <a:spcBef>
                  <a:spcPct val="0"/>
                </a:spcBef>
              </a:pPr>
              <a:r>
                <a:rPr lang="en-US" sz="8450">
                  <a:solidFill>
                    <a:srgbClr val="32478C"/>
                  </a:solidFill>
                  <a:latin typeface="Sigmar One"/>
                  <a:ea typeface="Sigmar One"/>
                  <a:cs typeface="Sigmar One"/>
                  <a:sym typeface="Sigmar One"/>
                </a:rPr>
                <a:t>PHARMACY WEBSITE</a:t>
              </a:r>
            </a:p>
          </p:txBody>
        </p:sp>
        <p:sp>
          <p:nvSpPr>
            <p:cNvPr name="TextBox 8" id="8"/>
            <p:cNvSpPr txBox="true"/>
            <p:nvPr/>
          </p:nvSpPr>
          <p:spPr>
            <a:xfrm rot="0">
              <a:off x="0" y="-76200"/>
              <a:ext cx="15564010" cy="1397000"/>
            </a:xfrm>
            <a:prstGeom prst="rect">
              <a:avLst/>
            </a:prstGeom>
          </p:spPr>
          <p:txBody>
            <a:bodyPr anchor="t" rtlCol="false" tIns="0" lIns="0" bIns="0" rIns="0">
              <a:spAutoFit/>
            </a:bodyPr>
            <a:lstStyle/>
            <a:p>
              <a:pPr algn="ctr">
                <a:lnSpc>
                  <a:spcPts val="4200"/>
                </a:lnSpc>
              </a:pPr>
              <a:r>
                <a:rPr lang="en-US" b="true" sz="3000" spc="120">
                  <a:solidFill>
                    <a:srgbClr val="32478C"/>
                  </a:solidFill>
                  <a:latin typeface="Public Sans Bold"/>
                  <a:ea typeface="Public Sans Bold"/>
                  <a:cs typeface="Public Sans Bold"/>
                  <a:sym typeface="Public Sans Bold"/>
                </a:rPr>
                <a:t>TRƯỜNG ĐẠI HỌC PHENIKAA</a:t>
              </a:r>
            </a:p>
            <a:p>
              <a:pPr algn="ctr">
                <a:lnSpc>
                  <a:spcPts val="4200"/>
                </a:lnSpc>
              </a:pPr>
              <a:r>
                <a:rPr lang="en-US" b="true" sz="3000" spc="120">
                  <a:solidFill>
                    <a:srgbClr val="32478C"/>
                  </a:solidFill>
                  <a:latin typeface="Public Sans Bold"/>
                  <a:ea typeface="Public Sans Bold"/>
                  <a:cs typeface="Public Sans Bold"/>
                  <a:sym typeface="Public Sans Bold"/>
                </a:rPr>
                <a:t>MÔN: PHÂN TÍCH THIẾT KẾ PHẦN MỀM</a:t>
              </a:r>
            </a:p>
          </p:txBody>
        </p:sp>
      </p:grpSp>
      <p:grpSp>
        <p:nvGrpSpPr>
          <p:cNvPr name="Group 9" id="9"/>
          <p:cNvGrpSpPr/>
          <p:nvPr/>
        </p:nvGrpSpPr>
        <p:grpSpPr>
          <a:xfrm rot="0">
            <a:off x="5291294" y="8119118"/>
            <a:ext cx="7705411" cy="1139182"/>
            <a:chOff x="0" y="0"/>
            <a:chExt cx="10273882" cy="1518910"/>
          </a:xfrm>
        </p:grpSpPr>
        <p:sp>
          <p:nvSpPr>
            <p:cNvPr name="TextBox 10" id="10"/>
            <p:cNvSpPr txBox="true"/>
            <p:nvPr/>
          </p:nvSpPr>
          <p:spPr>
            <a:xfrm rot="0">
              <a:off x="0" y="981911"/>
              <a:ext cx="10273882" cy="536998"/>
            </a:xfrm>
            <a:prstGeom prst="rect">
              <a:avLst/>
            </a:prstGeom>
          </p:spPr>
          <p:txBody>
            <a:bodyPr anchor="t" rtlCol="false" tIns="0" lIns="0" bIns="0" rIns="0">
              <a:spAutoFit/>
            </a:bodyPr>
            <a:lstStyle/>
            <a:p>
              <a:pPr algn="ctr">
                <a:lnSpc>
                  <a:spcPts val="3394"/>
                </a:lnSpc>
              </a:pPr>
            </a:p>
          </p:txBody>
        </p:sp>
        <p:sp>
          <p:nvSpPr>
            <p:cNvPr name="TextBox 11" id="11"/>
            <p:cNvSpPr txBox="true"/>
            <p:nvPr/>
          </p:nvSpPr>
          <p:spPr>
            <a:xfrm rot="0">
              <a:off x="0" y="-76200"/>
              <a:ext cx="10273882" cy="685800"/>
            </a:xfrm>
            <a:prstGeom prst="rect">
              <a:avLst/>
            </a:prstGeom>
          </p:spPr>
          <p:txBody>
            <a:bodyPr anchor="t" rtlCol="false" tIns="0" lIns="0" bIns="0" rIns="0">
              <a:spAutoFit/>
            </a:bodyPr>
            <a:lstStyle/>
            <a:p>
              <a:pPr algn="ctr">
                <a:lnSpc>
                  <a:spcPts val="4200"/>
                </a:lnSpc>
              </a:pPr>
              <a:r>
                <a:rPr lang="en-US" sz="3000" b="true">
                  <a:solidFill>
                    <a:srgbClr val="32478C"/>
                  </a:solidFill>
                  <a:latin typeface="Public Sans Bold"/>
                  <a:ea typeface="Public Sans Bold"/>
                  <a:cs typeface="Public Sans Bold"/>
                  <a:sym typeface="Public Sans Bold"/>
                </a:rPr>
                <a:t>Nhóm 12</a:t>
              </a:r>
            </a:p>
          </p:txBody>
        </p:sp>
      </p:gr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BBE25"/>
        </a:solidFill>
      </p:bgPr>
    </p:bg>
    <p:spTree>
      <p:nvGrpSpPr>
        <p:cNvPr id="1" name=""/>
        <p:cNvGrpSpPr/>
        <p:nvPr/>
      </p:nvGrpSpPr>
      <p:grpSpPr>
        <a:xfrm>
          <a:off x="0" y="0"/>
          <a:ext cx="0" cy="0"/>
          <a:chOff x="0" y="0"/>
          <a:chExt cx="0" cy="0"/>
        </a:xfrm>
      </p:grpSpPr>
      <p:sp>
        <p:nvSpPr>
          <p:cNvPr name="Freeform 2" id="2"/>
          <p:cNvSpPr/>
          <p:nvPr/>
        </p:nvSpPr>
        <p:spPr>
          <a:xfrm flipH="false" flipV="false" rot="0">
            <a:off x="9962470" y="3209824"/>
            <a:ext cx="7296830" cy="6048476"/>
          </a:xfrm>
          <a:custGeom>
            <a:avLst/>
            <a:gdLst/>
            <a:ahLst/>
            <a:cxnLst/>
            <a:rect r="r" b="b" t="t" l="l"/>
            <a:pathLst>
              <a:path h="6048476" w="7296830">
                <a:moveTo>
                  <a:pt x="0" y="0"/>
                </a:moveTo>
                <a:lnTo>
                  <a:pt x="7296830" y="0"/>
                </a:lnTo>
                <a:lnTo>
                  <a:pt x="7296830" y="6048476"/>
                </a:lnTo>
                <a:lnTo>
                  <a:pt x="0" y="6048476"/>
                </a:lnTo>
                <a:lnTo>
                  <a:pt x="0" y="0"/>
                </a:lnTo>
                <a:close/>
              </a:path>
            </a:pathLst>
          </a:custGeom>
          <a:blipFill>
            <a:blip r:embed="rId2"/>
            <a:stretch>
              <a:fillRect l="0" t="-58771" r="0" b="-21961"/>
            </a:stretch>
          </a:blipFill>
        </p:spPr>
      </p:sp>
      <p:sp>
        <p:nvSpPr>
          <p:cNvPr name="Freeform 3" id="3"/>
          <p:cNvSpPr/>
          <p:nvPr/>
        </p:nvSpPr>
        <p:spPr>
          <a:xfrm flipH="false" flipV="false" rot="0">
            <a:off x="8168701" y="2801715"/>
            <a:ext cx="3625935" cy="4103424"/>
          </a:xfrm>
          <a:custGeom>
            <a:avLst/>
            <a:gdLst/>
            <a:ahLst/>
            <a:cxnLst/>
            <a:rect r="r" b="b" t="t" l="l"/>
            <a:pathLst>
              <a:path h="4103424" w="3625935">
                <a:moveTo>
                  <a:pt x="0" y="0"/>
                </a:moveTo>
                <a:lnTo>
                  <a:pt x="3625935" y="0"/>
                </a:lnTo>
                <a:lnTo>
                  <a:pt x="3625935" y="4103424"/>
                </a:lnTo>
                <a:lnTo>
                  <a:pt x="0" y="410342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5273823" y="1095375"/>
            <a:ext cx="7126351" cy="1138873"/>
          </a:xfrm>
          <a:prstGeom prst="rect">
            <a:avLst/>
          </a:prstGeom>
        </p:spPr>
        <p:txBody>
          <a:bodyPr anchor="t" rtlCol="false" tIns="0" lIns="0" bIns="0" rIns="0">
            <a:spAutoFit/>
          </a:bodyPr>
          <a:lstStyle/>
          <a:p>
            <a:pPr algn="l" marL="0" indent="0" lvl="0">
              <a:lnSpc>
                <a:spcPts val="8717"/>
              </a:lnSpc>
              <a:spcBef>
                <a:spcPct val="0"/>
              </a:spcBef>
            </a:pPr>
            <a:r>
              <a:rPr lang="en-US" sz="7925">
                <a:solidFill>
                  <a:srgbClr val="32478C"/>
                </a:solidFill>
                <a:latin typeface="Sigmar One"/>
                <a:ea typeface="Sigmar One"/>
                <a:cs typeface="Sigmar One"/>
                <a:sym typeface="Sigmar One"/>
              </a:rPr>
              <a:t>GIỚI THIỆU</a:t>
            </a:r>
          </a:p>
        </p:txBody>
      </p:sp>
      <p:sp>
        <p:nvSpPr>
          <p:cNvPr name="TextBox 5" id="5"/>
          <p:cNvSpPr txBox="true"/>
          <p:nvPr/>
        </p:nvSpPr>
        <p:spPr>
          <a:xfrm rot="0">
            <a:off x="287488" y="2782665"/>
            <a:ext cx="7881213" cy="6953250"/>
          </a:xfrm>
          <a:prstGeom prst="rect">
            <a:avLst/>
          </a:prstGeom>
        </p:spPr>
        <p:txBody>
          <a:bodyPr anchor="t" rtlCol="false" tIns="0" lIns="0" bIns="0" rIns="0">
            <a:spAutoFit/>
          </a:bodyPr>
          <a:lstStyle/>
          <a:p>
            <a:pPr algn="ctr">
              <a:lnSpc>
                <a:spcPts val="4200"/>
              </a:lnSpc>
            </a:pPr>
            <a:r>
              <a:rPr lang="en-US" b="true" sz="3500">
                <a:solidFill>
                  <a:srgbClr val="32478C"/>
                </a:solidFill>
                <a:latin typeface="Public Sans Bold"/>
                <a:ea typeface="Public Sans Bold"/>
                <a:cs typeface="Public Sans Bold"/>
                <a:sym typeface="Public Sans Bold"/>
              </a:rPr>
              <a:t>PHARMACY WEBSITE  LÀ NỀN TẢNG THƯƠNG MẠI ĐIỆN TỬ CHUYÊN CUNG CẤP CÁC SẢN PHẨM Y TẾ, DƯỢC PHẨM VÀ DỊCH VỤ TƯ VẤN SỨC KHỎE TRỰC TUYẾN. MỤC TIÊU CHÍNH CỦA TRANG WEB LÀ MANG ĐẾN SỰ TIỆN LỢI, NHANH CHÓNG VÀ AN TOÀN CHO NGƯỜI DÙNG KHI MUA CÁC LOẠI THUỐC, SẢN PHẨM CHĂM SÓC SỨC KHỎE HOẶC TÌM KIẾM THÔNG TIN Y TẾ.</a:t>
            </a:r>
          </a:p>
          <a:p>
            <a:pPr algn="ctr">
              <a:lnSpc>
                <a:spcPts val="4200"/>
              </a:lnSpc>
              <a:spcBef>
                <a:spcPct val="0"/>
              </a:spcBef>
            </a:pP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9785101" y="1028700"/>
            <a:ext cx="5562067" cy="6155205"/>
          </a:xfrm>
          <a:custGeom>
            <a:avLst/>
            <a:gdLst/>
            <a:ahLst/>
            <a:cxnLst/>
            <a:rect r="r" b="b" t="t" l="l"/>
            <a:pathLst>
              <a:path h="6155205" w="5562067">
                <a:moveTo>
                  <a:pt x="0" y="0"/>
                </a:moveTo>
                <a:lnTo>
                  <a:pt x="5562068" y="0"/>
                </a:lnTo>
                <a:lnTo>
                  <a:pt x="5562068" y="6155205"/>
                </a:lnTo>
                <a:lnTo>
                  <a:pt x="0" y="615520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3375283" y="786771"/>
            <a:ext cx="11891260" cy="1138873"/>
          </a:xfrm>
          <a:prstGeom prst="rect">
            <a:avLst/>
          </a:prstGeom>
        </p:spPr>
        <p:txBody>
          <a:bodyPr anchor="t" rtlCol="false" tIns="0" lIns="0" bIns="0" rIns="0">
            <a:spAutoFit/>
          </a:bodyPr>
          <a:lstStyle/>
          <a:p>
            <a:pPr algn="l" marL="0" indent="0" lvl="0">
              <a:lnSpc>
                <a:spcPts val="8717"/>
              </a:lnSpc>
              <a:spcBef>
                <a:spcPct val="0"/>
              </a:spcBef>
            </a:pPr>
            <a:r>
              <a:rPr lang="en-US" sz="7925">
                <a:solidFill>
                  <a:srgbClr val="32478C"/>
                </a:solidFill>
                <a:latin typeface="Sigmar One"/>
                <a:ea typeface="Sigmar One"/>
                <a:cs typeface="Sigmar One"/>
                <a:sym typeface="Sigmar One"/>
              </a:rPr>
              <a:t>MỤC TIÊU DỰ ÁN</a:t>
            </a:r>
          </a:p>
        </p:txBody>
      </p:sp>
      <p:sp>
        <p:nvSpPr>
          <p:cNvPr name="Freeform 4" id="4"/>
          <p:cNvSpPr/>
          <p:nvPr/>
        </p:nvSpPr>
        <p:spPr>
          <a:xfrm flipH="false" flipV="false" rot="0">
            <a:off x="-770827" y="4981175"/>
            <a:ext cx="8292220" cy="6075935"/>
          </a:xfrm>
          <a:custGeom>
            <a:avLst/>
            <a:gdLst/>
            <a:ahLst/>
            <a:cxnLst/>
            <a:rect r="r" b="b" t="t" l="l"/>
            <a:pathLst>
              <a:path h="6075935" w="8292220">
                <a:moveTo>
                  <a:pt x="0" y="0"/>
                </a:moveTo>
                <a:lnTo>
                  <a:pt x="8292219" y="0"/>
                </a:lnTo>
                <a:lnTo>
                  <a:pt x="8292219" y="6075935"/>
                </a:lnTo>
                <a:lnTo>
                  <a:pt x="0" y="607593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AutoShape 5" id="5"/>
          <p:cNvSpPr/>
          <p:nvPr/>
        </p:nvSpPr>
        <p:spPr>
          <a:xfrm rot="0">
            <a:off x="1028700" y="3521215"/>
            <a:ext cx="4693165" cy="5737085"/>
          </a:xfrm>
          <a:prstGeom prst="rect">
            <a:avLst/>
          </a:prstGeom>
          <a:solidFill>
            <a:srgbClr val="F5ACAC"/>
          </a:solidFill>
        </p:spPr>
      </p:sp>
      <p:sp>
        <p:nvSpPr>
          <p:cNvPr name="TextBox 6" id="6"/>
          <p:cNvSpPr txBox="true"/>
          <p:nvPr/>
        </p:nvSpPr>
        <p:spPr>
          <a:xfrm rot="0">
            <a:off x="1801405" y="4010025"/>
            <a:ext cx="3147755" cy="1123315"/>
          </a:xfrm>
          <a:prstGeom prst="rect">
            <a:avLst/>
          </a:prstGeom>
        </p:spPr>
        <p:txBody>
          <a:bodyPr anchor="t" rtlCol="false" tIns="0" lIns="0" bIns="0" rIns="0">
            <a:spAutoFit/>
          </a:bodyPr>
          <a:lstStyle/>
          <a:p>
            <a:pPr algn="ctr">
              <a:lnSpc>
                <a:spcPts val="4480"/>
              </a:lnSpc>
            </a:pPr>
            <a:r>
              <a:rPr lang="en-US" b="true" sz="3200">
                <a:solidFill>
                  <a:srgbClr val="32478C"/>
                </a:solidFill>
                <a:latin typeface="Public Sans Bold"/>
                <a:ea typeface="Public Sans Bold"/>
                <a:cs typeface="Public Sans Bold"/>
                <a:sym typeface="Public Sans Bold"/>
              </a:rPr>
              <a:t>MỤC TIÊU</a:t>
            </a:r>
          </a:p>
          <a:p>
            <a:pPr algn="ctr">
              <a:lnSpc>
                <a:spcPts val="4480"/>
              </a:lnSpc>
            </a:pPr>
            <a:r>
              <a:rPr lang="en-US" b="true" sz="3200">
                <a:solidFill>
                  <a:srgbClr val="32478C"/>
                </a:solidFill>
                <a:latin typeface="Public Sans Bold"/>
                <a:ea typeface="Public Sans Bold"/>
                <a:cs typeface="Public Sans Bold"/>
                <a:sym typeface="Public Sans Bold"/>
              </a:rPr>
              <a:t>ĐẦU TIÊN</a:t>
            </a:r>
          </a:p>
        </p:txBody>
      </p:sp>
      <p:sp>
        <p:nvSpPr>
          <p:cNvPr name="AutoShape 7" id="7"/>
          <p:cNvSpPr/>
          <p:nvPr/>
        </p:nvSpPr>
        <p:spPr>
          <a:xfrm rot="0">
            <a:off x="6797417" y="3521215"/>
            <a:ext cx="4693165" cy="5737085"/>
          </a:xfrm>
          <a:prstGeom prst="rect">
            <a:avLst/>
          </a:prstGeom>
          <a:solidFill>
            <a:srgbClr val="F5ACAC"/>
          </a:solidFill>
        </p:spPr>
      </p:sp>
      <p:sp>
        <p:nvSpPr>
          <p:cNvPr name="TextBox 8" id="8"/>
          <p:cNvSpPr txBox="true"/>
          <p:nvPr/>
        </p:nvSpPr>
        <p:spPr>
          <a:xfrm rot="0">
            <a:off x="7521392" y="4010025"/>
            <a:ext cx="3147755" cy="1123315"/>
          </a:xfrm>
          <a:prstGeom prst="rect">
            <a:avLst/>
          </a:prstGeom>
        </p:spPr>
        <p:txBody>
          <a:bodyPr anchor="t" rtlCol="false" tIns="0" lIns="0" bIns="0" rIns="0">
            <a:spAutoFit/>
          </a:bodyPr>
          <a:lstStyle/>
          <a:p>
            <a:pPr algn="ctr">
              <a:lnSpc>
                <a:spcPts val="4480"/>
              </a:lnSpc>
            </a:pPr>
            <a:r>
              <a:rPr lang="en-US" b="true" sz="3200">
                <a:solidFill>
                  <a:srgbClr val="32478C"/>
                </a:solidFill>
                <a:latin typeface="Public Sans Bold"/>
                <a:ea typeface="Public Sans Bold"/>
                <a:cs typeface="Public Sans Bold"/>
                <a:sym typeface="Public Sans Bold"/>
              </a:rPr>
              <a:t>MỤC TIÊU</a:t>
            </a:r>
          </a:p>
          <a:p>
            <a:pPr algn="ctr">
              <a:lnSpc>
                <a:spcPts val="4480"/>
              </a:lnSpc>
            </a:pPr>
            <a:r>
              <a:rPr lang="en-US" b="true" sz="3200">
                <a:solidFill>
                  <a:srgbClr val="32478C"/>
                </a:solidFill>
                <a:latin typeface="Public Sans Bold"/>
                <a:ea typeface="Public Sans Bold"/>
                <a:cs typeface="Public Sans Bold"/>
                <a:sym typeface="Public Sans Bold"/>
              </a:rPr>
              <a:t>THỨ HAI</a:t>
            </a:r>
          </a:p>
        </p:txBody>
      </p:sp>
      <p:sp>
        <p:nvSpPr>
          <p:cNvPr name="AutoShape 9" id="9"/>
          <p:cNvSpPr/>
          <p:nvPr/>
        </p:nvSpPr>
        <p:spPr>
          <a:xfrm rot="0">
            <a:off x="12566135" y="3521215"/>
            <a:ext cx="4693165" cy="5737085"/>
          </a:xfrm>
          <a:prstGeom prst="rect">
            <a:avLst/>
          </a:prstGeom>
          <a:solidFill>
            <a:srgbClr val="F5ACAC"/>
          </a:solidFill>
        </p:spPr>
      </p:sp>
      <p:sp>
        <p:nvSpPr>
          <p:cNvPr name="TextBox 10" id="10"/>
          <p:cNvSpPr txBox="true"/>
          <p:nvPr/>
        </p:nvSpPr>
        <p:spPr>
          <a:xfrm rot="0">
            <a:off x="13338840" y="4010025"/>
            <a:ext cx="3147755" cy="1123315"/>
          </a:xfrm>
          <a:prstGeom prst="rect">
            <a:avLst/>
          </a:prstGeom>
        </p:spPr>
        <p:txBody>
          <a:bodyPr anchor="t" rtlCol="false" tIns="0" lIns="0" bIns="0" rIns="0">
            <a:spAutoFit/>
          </a:bodyPr>
          <a:lstStyle/>
          <a:p>
            <a:pPr algn="ctr">
              <a:lnSpc>
                <a:spcPts val="4480"/>
              </a:lnSpc>
            </a:pPr>
            <a:r>
              <a:rPr lang="en-US" b="true" sz="3200">
                <a:solidFill>
                  <a:srgbClr val="32478C"/>
                </a:solidFill>
                <a:latin typeface="Public Sans Bold"/>
                <a:ea typeface="Public Sans Bold"/>
                <a:cs typeface="Public Sans Bold"/>
                <a:sym typeface="Public Sans Bold"/>
              </a:rPr>
              <a:t>MỤC TIÊU</a:t>
            </a:r>
          </a:p>
          <a:p>
            <a:pPr algn="ctr">
              <a:lnSpc>
                <a:spcPts val="4480"/>
              </a:lnSpc>
            </a:pPr>
            <a:r>
              <a:rPr lang="en-US" b="true" sz="3200">
                <a:solidFill>
                  <a:srgbClr val="32478C"/>
                </a:solidFill>
                <a:latin typeface="Public Sans Bold"/>
                <a:ea typeface="Public Sans Bold"/>
                <a:cs typeface="Public Sans Bold"/>
                <a:sym typeface="Public Sans Bold"/>
              </a:rPr>
              <a:t>THỨ BA</a:t>
            </a:r>
          </a:p>
        </p:txBody>
      </p:sp>
      <p:sp>
        <p:nvSpPr>
          <p:cNvPr name="TextBox 11" id="11"/>
          <p:cNvSpPr txBox="true"/>
          <p:nvPr/>
        </p:nvSpPr>
        <p:spPr>
          <a:xfrm rot="0">
            <a:off x="1507624" y="5657850"/>
            <a:ext cx="3735317" cy="2152650"/>
          </a:xfrm>
          <a:prstGeom prst="rect">
            <a:avLst/>
          </a:prstGeom>
        </p:spPr>
        <p:txBody>
          <a:bodyPr anchor="t" rtlCol="false" tIns="0" lIns="0" bIns="0" rIns="0">
            <a:spAutoFit/>
          </a:bodyPr>
          <a:lstStyle/>
          <a:p>
            <a:pPr algn="ctr">
              <a:lnSpc>
                <a:spcPts val="4200"/>
              </a:lnSpc>
              <a:spcBef>
                <a:spcPct val="0"/>
              </a:spcBef>
            </a:pPr>
            <a:r>
              <a:rPr lang="en-US" b="true" sz="3500">
                <a:solidFill>
                  <a:srgbClr val="32478C"/>
                </a:solidFill>
                <a:latin typeface="Public Sans Bold"/>
                <a:ea typeface="Public Sans Bold"/>
                <a:cs typeface="Public Sans Bold"/>
                <a:sym typeface="Public Sans Bold"/>
              </a:rPr>
              <a:t>NÂNG CAO TRẢI NGHIỆM MUA SẮM THUỐC TRỰC TUYẾN </a:t>
            </a:r>
          </a:p>
        </p:txBody>
      </p:sp>
      <p:sp>
        <p:nvSpPr>
          <p:cNvPr name="TextBox 12" id="12"/>
          <p:cNvSpPr txBox="true"/>
          <p:nvPr/>
        </p:nvSpPr>
        <p:spPr>
          <a:xfrm rot="0">
            <a:off x="6987841" y="5297955"/>
            <a:ext cx="4312317" cy="3752850"/>
          </a:xfrm>
          <a:prstGeom prst="rect">
            <a:avLst/>
          </a:prstGeom>
        </p:spPr>
        <p:txBody>
          <a:bodyPr anchor="t" rtlCol="false" tIns="0" lIns="0" bIns="0" rIns="0">
            <a:spAutoFit/>
          </a:bodyPr>
          <a:lstStyle/>
          <a:p>
            <a:pPr algn="ctr">
              <a:lnSpc>
                <a:spcPts val="4200"/>
              </a:lnSpc>
              <a:spcBef>
                <a:spcPct val="0"/>
              </a:spcBef>
            </a:pPr>
            <a:r>
              <a:rPr lang="en-US" b="true" sz="3500">
                <a:solidFill>
                  <a:srgbClr val="32478C"/>
                </a:solidFill>
                <a:latin typeface="Public Sans Bold"/>
                <a:ea typeface="Public Sans Bold"/>
                <a:cs typeface="Public Sans Bold"/>
                <a:sym typeface="Public Sans Bold"/>
              </a:rPr>
              <a:t>CUNG CẤP SẢN PHẨM CHÍNH HÃNG, DỊCH VỤ CHĂM SÓC KHÁCH HÀNG TỐT, ĐẢM BẢO AN TOÀN THÔNG TIN.</a:t>
            </a:r>
          </a:p>
        </p:txBody>
      </p:sp>
      <p:sp>
        <p:nvSpPr>
          <p:cNvPr name="TextBox 13" id="13"/>
          <p:cNvSpPr txBox="true"/>
          <p:nvPr/>
        </p:nvSpPr>
        <p:spPr>
          <a:xfrm rot="0">
            <a:off x="12757408" y="5391150"/>
            <a:ext cx="4333930" cy="1619250"/>
          </a:xfrm>
          <a:prstGeom prst="rect">
            <a:avLst/>
          </a:prstGeom>
        </p:spPr>
        <p:txBody>
          <a:bodyPr anchor="t" rtlCol="false" tIns="0" lIns="0" bIns="0" rIns="0">
            <a:spAutoFit/>
          </a:bodyPr>
          <a:lstStyle/>
          <a:p>
            <a:pPr algn="ctr">
              <a:lnSpc>
                <a:spcPts val="4200"/>
              </a:lnSpc>
              <a:spcBef>
                <a:spcPct val="0"/>
              </a:spcBef>
            </a:pPr>
            <a:r>
              <a:rPr lang="en-US" b="true" sz="3500">
                <a:solidFill>
                  <a:srgbClr val="32478C"/>
                </a:solidFill>
                <a:latin typeface="Public Sans Bold"/>
                <a:ea typeface="Public Sans Bold"/>
                <a:cs typeface="Public Sans Bold"/>
                <a:sym typeface="Public Sans Bold"/>
              </a:rPr>
              <a:t>PHÁT TRIỂN THỊ TRƯỜNG VÀ DOANH THU</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318334" y="3438342"/>
            <a:ext cx="5946645" cy="6515249"/>
          </a:xfrm>
          <a:custGeom>
            <a:avLst/>
            <a:gdLst/>
            <a:ahLst/>
            <a:cxnLst/>
            <a:rect r="r" b="b" t="t" l="l"/>
            <a:pathLst>
              <a:path h="6515249" w="5946645">
                <a:moveTo>
                  <a:pt x="5946645" y="0"/>
                </a:moveTo>
                <a:lnTo>
                  <a:pt x="0" y="0"/>
                </a:lnTo>
                <a:lnTo>
                  <a:pt x="0" y="6515249"/>
                </a:lnTo>
                <a:lnTo>
                  <a:pt x="5946645" y="6515249"/>
                </a:lnTo>
                <a:lnTo>
                  <a:pt x="5946645"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1797321" y="1959574"/>
            <a:ext cx="4238562" cy="3460208"/>
          </a:xfrm>
          <a:custGeom>
            <a:avLst/>
            <a:gdLst/>
            <a:ahLst/>
            <a:cxnLst/>
            <a:rect r="r" b="b" t="t" l="l"/>
            <a:pathLst>
              <a:path h="3460208" w="4238562">
                <a:moveTo>
                  <a:pt x="0" y="0"/>
                </a:moveTo>
                <a:lnTo>
                  <a:pt x="4238561" y="0"/>
                </a:lnTo>
                <a:lnTo>
                  <a:pt x="4238561" y="3460208"/>
                </a:lnTo>
                <a:lnTo>
                  <a:pt x="0" y="346020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AutoShape 4" id="4"/>
          <p:cNvSpPr/>
          <p:nvPr/>
        </p:nvSpPr>
        <p:spPr>
          <a:xfrm rot="0">
            <a:off x="7412317" y="3521215"/>
            <a:ext cx="9846983" cy="2562333"/>
          </a:xfrm>
          <a:prstGeom prst="rect">
            <a:avLst/>
          </a:prstGeom>
          <a:solidFill>
            <a:srgbClr val="FBBE25"/>
          </a:solidFill>
        </p:spPr>
      </p:sp>
      <p:sp>
        <p:nvSpPr>
          <p:cNvPr name="AutoShape 5" id="5"/>
          <p:cNvSpPr/>
          <p:nvPr/>
        </p:nvSpPr>
        <p:spPr>
          <a:xfrm rot="0">
            <a:off x="7412317" y="6695967"/>
            <a:ext cx="9846983" cy="2562333"/>
          </a:xfrm>
          <a:prstGeom prst="rect">
            <a:avLst/>
          </a:prstGeom>
          <a:solidFill>
            <a:srgbClr val="FBBE25"/>
          </a:solidFill>
        </p:spPr>
      </p:sp>
      <p:grpSp>
        <p:nvGrpSpPr>
          <p:cNvPr name="Group 6" id="6"/>
          <p:cNvGrpSpPr/>
          <p:nvPr/>
        </p:nvGrpSpPr>
        <p:grpSpPr>
          <a:xfrm rot="0">
            <a:off x="1028700" y="3689678"/>
            <a:ext cx="5400181" cy="5400159"/>
            <a:chOff x="0" y="0"/>
            <a:chExt cx="6350000" cy="6349975"/>
          </a:xfrm>
        </p:grpSpPr>
        <p:sp>
          <p:nvSpPr>
            <p:cNvPr name="Freeform 7" id="7"/>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6"/>
              <a:stretch>
                <a:fillRect l="0" t="-27053" r="0" b="-28487"/>
              </a:stretch>
            </a:blipFill>
          </p:spPr>
        </p:sp>
      </p:grpSp>
      <p:sp>
        <p:nvSpPr>
          <p:cNvPr name="TextBox 8" id="8"/>
          <p:cNvSpPr txBox="true"/>
          <p:nvPr/>
        </p:nvSpPr>
        <p:spPr>
          <a:xfrm rot="0">
            <a:off x="1028700" y="1280912"/>
            <a:ext cx="12471584" cy="1138873"/>
          </a:xfrm>
          <a:prstGeom prst="rect">
            <a:avLst/>
          </a:prstGeom>
        </p:spPr>
        <p:txBody>
          <a:bodyPr anchor="t" rtlCol="false" tIns="0" lIns="0" bIns="0" rIns="0">
            <a:spAutoFit/>
          </a:bodyPr>
          <a:lstStyle/>
          <a:p>
            <a:pPr algn="l" marL="0" indent="0" lvl="0">
              <a:lnSpc>
                <a:spcPts val="8717"/>
              </a:lnSpc>
              <a:spcBef>
                <a:spcPct val="0"/>
              </a:spcBef>
            </a:pPr>
            <a:r>
              <a:rPr lang="en-US" sz="7925">
                <a:solidFill>
                  <a:srgbClr val="32478C"/>
                </a:solidFill>
                <a:latin typeface="Sigmar One"/>
                <a:ea typeface="Sigmar One"/>
                <a:cs typeface="Sigmar One"/>
                <a:sym typeface="Sigmar One"/>
              </a:rPr>
              <a:t>CÔNG NGHỆ SỬ DỤNG</a:t>
            </a:r>
          </a:p>
        </p:txBody>
      </p:sp>
      <p:sp>
        <p:nvSpPr>
          <p:cNvPr name="TextBox 9" id="9"/>
          <p:cNvSpPr txBox="true"/>
          <p:nvPr/>
        </p:nvSpPr>
        <p:spPr>
          <a:xfrm rot="0">
            <a:off x="7994522" y="3810579"/>
            <a:ext cx="9004903" cy="2686050"/>
          </a:xfrm>
          <a:prstGeom prst="rect">
            <a:avLst/>
          </a:prstGeom>
        </p:spPr>
        <p:txBody>
          <a:bodyPr anchor="t" rtlCol="false" tIns="0" lIns="0" bIns="0" rIns="0">
            <a:spAutoFit/>
          </a:bodyPr>
          <a:lstStyle/>
          <a:p>
            <a:pPr algn="l">
              <a:lnSpc>
                <a:spcPts val="4200"/>
              </a:lnSpc>
            </a:pPr>
            <a:r>
              <a:rPr lang="en-US" sz="3500" b="true">
                <a:solidFill>
                  <a:srgbClr val="32478C"/>
                </a:solidFill>
                <a:latin typeface="Public Sans Bold"/>
                <a:ea typeface="Public Sans Bold"/>
                <a:cs typeface="Public Sans Bold"/>
                <a:sym typeface="Public Sans Bold"/>
              </a:rPr>
              <a:t>1.FRONT-END</a:t>
            </a:r>
          </a:p>
          <a:p>
            <a:pPr algn="l">
              <a:lnSpc>
                <a:spcPts val="4200"/>
              </a:lnSpc>
            </a:pPr>
            <a:r>
              <a:rPr lang="en-US" sz="3500" b="true">
                <a:solidFill>
                  <a:srgbClr val="32478C"/>
                </a:solidFill>
                <a:latin typeface="Public Sans Bold"/>
                <a:ea typeface="Public Sans Bold"/>
                <a:cs typeface="Public Sans Bold"/>
                <a:sym typeface="Public Sans Bold"/>
              </a:rPr>
              <a:t>-NGÔN NGỮ: HTML, CSS, JAVASCRIPT.</a:t>
            </a:r>
          </a:p>
          <a:p>
            <a:pPr algn="l">
              <a:lnSpc>
                <a:spcPts val="4200"/>
              </a:lnSpc>
            </a:pPr>
            <a:r>
              <a:rPr lang="en-US" sz="3500" b="true">
                <a:solidFill>
                  <a:srgbClr val="32478C"/>
                </a:solidFill>
                <a:latin typeface="Public Sans Bold"/>
                <a:ea typeface="Public Sans Bold"/>
                <a:cs typeface="Public Sans Bold"/>
                <a:sym typeface="Public Sans Bold"/>
              </a:rPr>
              <a:t>-FRAMEWORK: REACTJS, ANTDESIGN.</a:t>
            </a:r>
          </a:p>
          <a:p>
            <a:pPr algn="l">
              <a:lnSpc>
                <a:spcPts val="4200"/>
              </a:lnSpc>
            </a:pPr>
          </a:p>
          <a:p>
            <a:pPr algn="l">
              <a:lnSpc>
                <a:spcPts val="4200"/>
              </a:lnSpc>
            </a:pPr>
          </a:p>
        </p:txBody>
      </p:sp>
      <p:sp>
        <p:nvSpPr>
          <p:cNvPr name="TextBox 10" id="10"/>
          <p:cNvSpPr txBox="true"/>
          <p:nvPr/>
        </p:nvSpPr>
        <p:spPr>
          <a:xfrm rot="0">
            <a:off x="7994522" y="6873026"/>
            <a:ext cx="9004903" cy="2152650"/>
          </a:xfrm>
          <a:prstGeom prst="rect">
            <a:avLst/>
          </a:prstGeom>
        </p:spPr>
        <p:txBody>
          <a:bodyPr anchor="t" rtlCol="false" tIns="0" lIns="0" bIns="0" rIns="0">
            <a:spAutoFit/>
          </a:bodyPr>
          <a:lstStyle/>
          <a:p>
            <a:pPr algn="l">
              <a:lnSpc>
                <a:spcPts val="4200"/>
              </a:lnSpc>
            </a:pPr>
            <a:r>
              <a:rPr lang="en-US" sz="3500" b="true">
                <a:solidFill>
                  <a:srgbClr val="32478C"/>
                </a:solidFill>
                <a:latin typeface="Public Sans Bold"/>
                <a:ea typeface="Public Sans Bold"/>
                <a:cs typeface="Public Sans Bold"/>
                <a:sym typeface="Public Sans Bold"/>
              </a:rPr>
              <a:t>2.BACK-END</a:t>
            </a:r>
          </a:p>
          <a:p>
            <a:pPr algn="l">
              <a:lnSpc>
                <a:spcPts val="4200"/>
              </a:lnSpc>
            </a:pPr>
            <a:r>
              <a:rPr lang="en-US" sz="3500" b="true">
                <a:solidFill>
                  <a:srgbClr val="32478C"/>
                </a:solidFill>
                <a:latin typeface="Public Sans Bold"/>
                <a:ea typeface="Public Sans Bold"/>
                <a:cs typeface="Public Sans Bold"/>
                <a:sym typeface="Public Sans Bold"/>
              </a:rPr>
              <a:t>-NGÔN NGỮ: NODE.JS (EXPRESS)</a:t>
            </a:r>
          </a:p>
          <a:p>
            <a:pPr algn="l">
              <a:lnSpc>
                <a:spcPts val="4200"/>
              </a:lnSpc>
            </a:pPr>
            <a:r>
              <a:rPr lang="en-US" sz="3500" b="true">
                <a:solidFill>
                  <a:srgbClr val="32478C"/>
                </a:solidFill>
                <a:latin typeface="Public Sans Bold"/>
                <a:ea typeface="Public Sans Bold"/>
                <a:cs typeface="Public Sans Bold"/>
                <a:sym typeface="Public Sans Bold"/>
              </a:rPr>
              <a:t>-CSDL: MYSQL</a:t>
            </a:r>
          </a:p>
          <a:p>
            <a:pPr algn="l">
              <a:lnSpc>
                <a:spcPts val="4200"/>
              </a:lnSpc>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5ACAC"/>
        </a:solidFill>
      </p:bgPr>
    </p:bg>
    <p:spTree>
      <p:nvGrpSpPr>
        <p:cNvPr id="1" name=""/>
        <p:cNvGrpSpPr/>
        <p:nvPr/>
      </p:nvGrpSpPr>
      <p:grpSpPr>
        <a:xfrm>
          <a:off x="0" y="0"/>
          <a:ext cx="0" cy="0"/>
          <a:chOff x="0" y="0"/>
          <a:chExt cx="0" cy="0"/>
        </a:xfrm>
      </p:grpSpPr>
      <p:sp>
        <p:nvSpPr>
          <p:cNvPr name="TextBox 2" id="2"/>
          <p:cNvSpPr txBox="true"/>
          <p:nvPr/>
        </p:nvSpPr>
        <p:spPr>
          <a:xfrm rot="0">
            <a:off x="1028700" y="1280912"/>
            <a:ext cx="15243494" cy="1138873"/>
          </a:xfrm>
          <a:prstGeom prst="rect">
            <a:avLst/>
          </a:prstGeom>
        </p:spPr>
        <p:txBody>
          <a:bodyPr anchor="t" rtlCol="false" tIns="0" lIns="0" bIns="0" rIns="0">
            <a:spAutoFit/>
          </a:bodyPr>
          <a:lstStyle/>
          <a:p>
            <a:pPr algn="l" marL="0" indent="0" lvl="0">
              <a:lnSpc>
                <a:spcPts val="8717"/>
              </a:lnSpc>
              <a:spcBef>
                <a:spcPct val="0"/>
              </a:spcBef>
            </a:pPr>
            <a:r>
              <a:rPr lang="en-US" sz="7925">
                <a:solidFill>
                  <a:srgbClr val="32478C"/>
                </a:solidFill>
                <a:latin typeface="Sigmar One"/>
                <a:ea typeface="Sigmar One"/>
                <a:cs typeface="Sigmar One"/>
                <a:sym typeface="Sigmar One"/>
              </a:rPr>
              <a:t>CHỨC NĂNG NỔI BẬT</a:t>
            </a:r>
          </a:p>
        </p:txBody>
      </p:sp>
      <p:sp>
        <p:nvSpPr>
          <p:cNvPr name="Freeform 3" id="3"/>
          <p:cNvSpPr/>
          <p:nvPr/>
        </p:nvSpPr>
        <p:spPr>
          <a:xfrm flipH="false" flipV="false" rot="0">
            <a:off x="-618710" y="6763140"/>
            <a:ext cx="4192853" cy="4048009"/>
          </a:xfrm>
          <a:custGeom>
            <a:avLst/>
            <a:gdLst/>
            <a:ahLst/>
            <a:cxnLst/>
            <a:rect r="r" b="b" t="t" l="l"/>
            <a:pathLst>
              <a:path h="4048009" w="4192853">
                <a:moveTo>
                  <a:pt x="0" y="0"/>
                </a:moveTo>
                <a:lnTo>
                  <a:pt x="4192853" y="0"/>
                </a:lnTo>
                <a:lnTo>
                  <a:pt x="4192853" y="4048009"/>
                </a:lnTo>
                <a:lnTo>
                  <a:pt x="0" y="404800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4" id="4"/>
          <p:cNvSpPr/>
          <p:nvPr/>
        </p:nvSpPr>
        <p:spPr>
          <a:xfrm rot="0">
            <a:off x="1028700" y="4509977"/>
            <a:ext cx="4693165" cy="4748323"/>
          </a:xfrm>
          <a:prstGeom prst="rect">
            <a:avLst/>
          </a:prstGeom>
          <a:solidFill>
            <a:srgbClr val="FFFFFF"/>
          </a:solidFill>
        </p:spPr>
      </p:sp>
      <p:sp>
        <p:nvSpPr>
          <p:cNvPr name="AutoShape 5" id="5"/>
          <p:cNvSpPr/>
          <p:nvPr/>
        </p:nvSpPr>
        <p:spPr>
          <a:xfrm rot="0">
            <a:off x="6797417" y="4509977"/>
            <a:ext cx="4693165" cy="4748323"/>
          </a:xfrm>
          <a:prstGeom prst="rect">
            <a:avLst/>
          </a:prstGeom>
          <a:solidFill>
            <a:srgbClr val="FFFFFF"/>
          </a:solidFill>
        </p:spPr>
      </p:sp>
      <p:sp>
        <p:nvSpPr>
          <p:cNvPr name="Freeform 6" id="6"/>
          <p:cNvSpPr/>
          <p:nvPr/>
        </p:nvSpPr>
        <p:spPr>
          <a:xfrm flipH="false" flipV="false" rot="0">
            <a:off x="15153702" y="2379462"/>
            <a:ext cx="4831542" cy="4849175"/>
          </a:xfrm>
          <a:custGeom>
            <a:avLst/>
            <a:gdLst/>
            <a:ahLst/>
            <a:cxnLst/>
            <a:rect r="r" b="b" t="t" l="l"/>
            <a:pathLst>
              <a:path h="4849175" w="4831542">
                <a:moveTo>
                  <a:pt x="0" y="0"/>
                </a:moveTo>
                <a:lnTo>
                  <a:pt x="4831541" y="0"/>
                </a:lnTo>
                <a:lnTo>
                  <a:pt x="4831541" y="4849175"/>
                </a:lnTo>
                <a:lnTo>
                  <a:pt x="0" y="484917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AutoShape 7" id="7"/>
          <p:cNvSpPr/>
          <p:nvPr/>
        </p:nvSpPr>
        <p:spPr>
          <a:xfrm rot="0">
            <a:off x="12566135" y="4509977"/>
            <a:ext cx="4693165" cy="4748323"/>
          </a:xfrm>
          <a:prstGeom prst="rect">
            <a:avLst/>
          </a:prstGeom>
          <a:solidFill>
            <a:srgbClr val="FFFFFF"/>
          </a:solidFill>
        </p:spPr>
      </p:sp>
      <p:sp>
        <p:nvSpPr>
          <p:cNvPr name="TextBox 8" id="8"/>
          <p:cNvSpPr txBox="true"/>
          <p:nvPr/>
        </p:nvSpPr>
        <p:spPr>
          <a:xfrm rot="0">
            <a:off x="12952487" y="5046412"/>
            <a:ext cx="3920460" cy="2152650"/>
          </a:xfrm>
          <a:prstGeom prst="rect">
            <a:avLst/>
          </a:prstGeom>
        </p:spPr>
        <p:txBody>
          <a:bodyPr anchor="t" rtlCol="false" tIns="0" lIns="0" bIns="0" rIns="0">
            <a:spAutoFit/>
          </a:bodyPr>
          <a:lstStyle/>
          <a:p>
            <a:pPr algn="ctr">
              <a:lnSpc>
                <a:spcPts val="4200"/>
              </a:lnSpc>
            </a:pPr>
            <a:r>
              <a:rPr lang="en-US" b="true" sz="3500">
                <a:solidFill>
                  <a:srgbClr val="32478C"/>
                </a:solidFill>
                <a:latin typeface="Public Sans Bold"/>
                <a:ea typeface="Public Sans Bold"/>
                <a:cs typeface="Public Sans Bold"/>
                <a:sym typeface="Public Sans Bold"/>
              </a:rPr>
              <a:t>THỐNG KÊ DOANH THU, IN BẢNG DOANH THU</a:t>
            </a:r>
          </a:p>
        </p:txBody>
      </p:sp>
      <p:sp>
        <p:nvSpPr>
          <p:cNvPr name="TextBox 9" id="9"/>
          <p:cNvSpPr txBox="true"/>
          <p:nvPr/>
        </p:nvSpPr>
        <p:spPr>
          <a:xfrm rot="0">
            <a:off x="1212892" y="4779712"/>
            <a:ext cx="4334778" cy="3752850"/>
          </a:xfrm>
          <a:prstGeom prst="rect">
            <a:avLst/>
          </a:prstGeom>
        </p:spPr>
        <p:txBody>
          <a:bodyPr anchor="t" rtlCol="false" tIns="0" lIns="0" bIns="0" rIns="0">
            <a:spAutoFit/>
          </a:bodyPr>
          <a:lstStyle/>
          <a:p>
            <a:pPr algn="ctr">
              <a:lnSpc>
                <a:spcPts val="4200"/>
              </a:lnSpc>
              <a:spcBef>
                <a:spcPct val="0"/>
              </a:spcBef>
            </a:pPr>
            <a:r>
              <a:rPr lang="en-US" b="true" sz="3500">
                <a:solidFill>
                  <a:srgbClr val="32478C"/>
                </a:solidFill>
                <a:latin typeface="Public Sans Bold"/>
                <a:ea typeface="Public Sans Bold"/>
                <a:cs typeface="Public Sans Bold"/>
                <a:sym typeface="Public Sans Bold"/>
              </a:rPr>
              <a:t>TÍNH NĂNG: GIAO DIỆN THÂN THIỆN, RESPONSIVE, HỖ TRỢ TÌM KIẾM, LỌC SẢN PHẨM, VÀ QUẢN LÝ GIỎ HÀNG.</a:t>
            </a:r>
          </a:p>
        </p:txBody>
      </p:sp>
      <p:sp>
        <p:nvSpPr>
          <p:cNvPr name="TextBox 10" id="10"/>
          <p:cNvSpPr txBox="true"/>
          <p:nvPr/>
        </p:nvSpPr>
        <p:spPr>
          <a:xfrm rot="0">
            <a:off x="6797417" y="4779712"/>
            <a:ext cx="4693165" cy="2152650"/>
          </a:xfrm>
          <a:prstGeom prst="rect">
            <a:avLst/>
          </a:prstGeom>
        </p:spPr>
        <p:txBody>
          <a:bodyPr anchor="t" rtlCol="false" tIns="0" lIns="0" bIns="0" rIns="0">
            <a:spAutoFit/>
          </a:bodyPr>
          <a:lstStyle/>
          <a:p>
            <a:pPr algn="ctr">
              <a:lnSpc>
                <a:spcPts val="4200"/>
              </a:lnSpc>
              <a:spcBef>
                <a:spcPct val="0"/>
              </a:spcBef>
            </a:pPr>
            <a:r>
              <a:rPr lang="en-US" b="true" sz="3500">
                <a:solidFill>
                  <a:srgbClr val="32478C"/>
                </a:solidFill>
                <a:latin typeface="Public Sans Bold"/>
                <a:ea typeface="Public Sans Bold"/>
                <a:cs typeface="Public Sans Bold"/>
                <a:sym typeface="Public Sans Bold"/>
              </a:rPr>
              <a:t>QUẢN LÝ SẢN PHẨM, ĐƠN HÀNG, NGƯỜI DÙNG; TÍCH HỢP API THANH TOÁN.</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BBE25"/>
        </a:solidFill>
      </p:bgPr>
    </p:bg>
    <p:spTree>
      <p:nvGrpSpPr>
        <p:cNvPr id="1" name=""/>
        <p:cNvGrpSpPr/>
        <p:nvPr/>
      </p:nvGrpSpPr>
      <p:grpSpPr>
        <a:xfrm>
          <a:off x="0" y="0"/>
          <a:ext cx="0" cy="0"/>
          <a:chOff x="0" y="0"/>
          <a:chExt cx="0" cy="0"/>
        </a:xfrm>
      </p:grpSpPr>
      <p:sp>
        <p:nvSpPr>
          <p:cNvPr name="Freeform 2" id="2"/>
          <p:cNvSpPr/>
          <p:nvPr/>
        </p:nvSpPr>
        <p:spPr>
          <a:xfrm flipH="false" flipV="false" rot="0">
            <a:off x="15152291" y="6417394"/>
            <a:ext cx="4496522" cy="4737715"/>
          </a:xfrm>
          <a:custGeom>
            <a:avLst/>
            <a:gdLst/>
            <a:ahLst/>
            <a:cxnLst/>
            <a:rect r="r" b="b" t="t" l="l"/>
            <a:pathLst>
              <a:path h="4737715" w="4496522">
                <a:moveTo>
                  <a:pt x="0" y="0"/>
                </a:moveTo>
                <a:lnTo>
                  <a:pt x="4496522" y="0"/>
                </a:lnTo>
                <a:lnTo>
                  <a:pt x="4496522" y="4737715"/>
                </a:lnTo>
                <a:lnTo>
                  <a:pt x="0" y="47377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684776" y="3063699"/>
            <a:ext cx="12963370" cy="6707392"/>
          </a:xfrm>
          <a:custGeom>
            <a:avLst/>
            <a:gdLst/>
            <a:ahLst/>
            <a:cxnLst/>
            <a:rect r="r" b="b" t="t" l="l"/>
            <a:pathLst>
              <a:path h="6707392" w="12963370">
                <a:moveTo>
                  <a:pt x="0" y="0"/>
                </a:moveTo>
                <a:lnTo>
                  <a:pt x="12963370" y="0"/>
                </a:lnTo>
                <a:lnTo>
                  <a:pt x="12963370" y="6707391"/>
                </a:lnTo>
                <a:lnTo>
                  <a:pt x="0" y="6707391"/>
                </a:lnTo>
                <a:lnTo>
                  <a:pt x="0" y="0"/>
                </a:lnTo>
                <a:close/>
              </a:path>
            </a:pathLst>
          </a:custGeom>
          <a:blipFill>
            <a:blip r:embed="rId4"/>
            <a:stretch>
              <a:fillRect l="-6031" t="-2890" r="-3452" b="0"/>
            </a:stretch>
          </a:blipFill>
        </p:spPr>
      </p:sp>
      <p:grpSp>
        <p:nvGrpSpPr>
          <p:cNvPr name="Group 4" id="4"/>
          <p:cNvGrpSpPr/>
          <p:nvPr/>
        </p:nvGrpSpPr>
        <p:grpSpPr>
          <a:xfrm rot="0">
            <a:off x="575159" y="-400729"/>
            <a:ext cx="17155821" cy="3065319"/>
            <a:chOff x="0" y="0"/>
            <a:chExt cx="22874428" cy="4087092"/>
          </a:xfrm>
        </p:grpSpPr>
        <p:sp>
          <p:nvSpPr>
            <p:cNvPr name="TextBox 5" id="5"/>
            <p:cNvSpPr txBox="true"/>
            <p:nvPr/>
          </p:nvSpPr>
          <p:spPr>
            <a:xfrm rot="0">
              <a:off x="0" y="-47625"/>
              <a:ext cx="22874428" cy="657225"/>
            </a:xfrm>
            <a:prstGeom prst="rect">
              <a:avLst/>
            </a:prstGeom>
          </p:spPr>
          <p:txBody>
            <a:bodyPr anchor="t" rtlCol="false" tIns="0" lIns="0" bIns="0" rIns="0">
              <a:spAutoFit/>
            </a:bodyPr>
            <a:lstStyle/>
            <a:p>
              <a:pPr algn="l">
                <a:lnSpc>
                  <a:spcPts val="3900"/>
                </a:lnSpc>
              </a:pPr>
            </a:p>
          </p:txBody>
        </p:sp>
        <p:sp>
          <p:nvSpPr>
            <p:cNvPr name="TextBox 6" id="6"/>
            <p:cNvSpPr txBox="true"/>
            <p:nvPr/>
          </p:nvSpPr>
          <p:spPr>
            <a:xfrm rot="0">
              <a:off x="0" y="1062163"/>
              <a:ext cx="22874428" cy="3013922"/>
            </a:xfrm>
            <a:prstGeom prst="rect">
              <a:avLst/>
            </a:prstGeom>
          </p:spPr>
          <p:txBody>
            <a:bodyPr anchor="t" rtlCol="false" tIns="0" lIns="0" bIns="0" rIns="0">
              <a:spAutoFit/>
            </a:bodyPr>
            <a:lstStyle/>
            <a:p>
              <a:pPr algn="ctr" marL="0" indent="0" lvl="0">
                <a:lnSpc>
                  <a:spcPts val="8717"/>
                </a:lnSpc>
                <a:spcBef>
                  <a:spcPct val="0"/>
                </a:spcBef>
              </a:pPr>
              <a:r>
                <a:rPr lang="en-US" sz="7925">
                  <a:solidFill>
                    <a:srgbClr val="32478C"/>
                  </a:solidFill>
                  <a:latin typeface="Sigmar One"/>
                  <a:ea typeface="Sigmar One"/>
                  <a:cs typeface="Sigmar One"/>
                  <a:sym typeface="Sigmar One"/>
                </a:rPr>
                <a:t>HÌNH ẢNH GIAO DIỆN TRANG CHỦ</a:t>
              </a:r>
            </a:p>
          </p:txBody>
        </p:sp>
      </p:gr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BBE25"/>
        </a:solidFill>
      </p:bgPr>
    </p:bg>
    <p:spTree>
      <p:nvGrpSpPr>
        <p:cNvPr id="1" name=""/>
        <p:cNvGrpSpPr/>
        <p:nvPr/>
      </p:nvGrpSpPr>
      <p:grpSpPr>
        <a:xfrm>
          <a:off x="0" y="0"/>
          <a:ext cx="0" cy="0"/>
          <a:chOff x="0" y="0"/>
          <a:chExt cx="0" cy="0"/>
        </a:xfrm>
      </p:grpSpPr>
      <p:sp>
        <p:nvSpPr>
          <p:cNvPr name="Freeform 2" id="2"/>
          <p:cNvSpPr/>
          <p:nvPr/>
        </p:nvSpPr>
        <p:spPr>
          <a:xfrm flipH="false" flipV="false" rot="0">
            <a:off x="15152291" y="6417394"/>
            <a:ext cx="4496522" cy="4737715"/>
          </a:xfrm>
          <a:custGeom>
            <a:avLst/>
            <a:gdLst/>
            <a:ahLst/>
            <a:cxnLst/>
            <a:rect r="r" b="b" t="t" l="l"/>
            <a:pathLst>
              <a:path h="4737715" w="4496522">
                <a:moveTo>
                  <a:pt x="0" y="0"/>
                </a:moveTo>
                <a:lnTo>
                  <a:pt x="4496522" y="0"/>
                </a:lnTo>
                <a:lnTo>
                  <a:pt x="4496522" y="4737715"/>
                </a:lnTo>
                <a:lnTo>
                  <a:pt x="0" y="47377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4144739" y="3715052"/>
            <a:ext cx="11301259" cy="5404686"/>
          </a:xfrm>
          <a:custGeom>
            <a:avLst/>
            <a:gdLst/>
            <a:ahLst/>
            <a:cxnLst/>
            <a:rect r="r" b="b" t="t" l="l"/>
            <a:pathLst>
              <a:path h="5404686" w="11301259">
                <a:moveTo>
                  <a:pt x="0" y="0"/>
                </a:moveTo>
                <a:lnTo>
                  <a:pt x="11301259" y="0"/>
                </a:lnTo>
                <a:lnTo>
                  <a:pt x="11301259" y="5404685"/>
                </a:lnTo>
                <a:lnTo>
                  <a:pt x="0" y="5404685"/>
                </a:lnTo>
                <a:lnTo>
                  <a:pt x="0" y="0"/>
                </a:lnTo>
                <a:close/>
              </a:path>
            </a:pathLst>
          </a:custGeom>
          <a:blipFill>
            <a:blip r:embed="rId4"/>
            <a:stretch>
              <a:fillRect l="-208" t="0" r="-208" b="0"/>
            </a:stretch>
          </a:blipFill>
        </p:spPr>
      </p:sp>
      <p:grpSp>
        <p:nvGrpSpPr>
          <p:cNvPr name="Group 4" id="4"/>
          <p:cNvGrpSpPr/>
          <p:nvPr/>
        </p:nvGrpSpPr>
        <p:grpSpPr>
          <a:xfrm rot="0">
            <a:off x="1028700" y="-310885"/>
            <a:ext cx="17155821" cy="3065319"/>
            <a:chOff x="0" y="0"/>
            <a:chExt cx="22874428" cy="4087092"/>
          </a:xfrm>
        </p:grpSpPr>
        <p:sp>
          <p:nvSpPr>
            <p:cNvPr name="TextBox 5" id="5"/>
            <p:cNvSpPr txBox="true"/>
            <p:nvPr/>
          </p:nvSpPr>
          <p:spPr>
            <a:xfrm rot="0">
              <a:off x="0" y="-47625"/>
              <a:ext cx="22874428" cy="657225"/>
            </a:xfrm>
            <a:prstGeom prst="rect">
              <a:avLst/>
            </a:prstGeom>
          </p:spPr>
          <p:txBody>
            <a:bodyPr anchor="t" rtlCol="false" tIns="0" lIns="0" bIns="0" rIns="0">
              <a:spAutoFit/>
            </a:bodyPr>
            <a:lstStyle/>
            <a:p>
              <a:pPr algn="l">
                <a:lnSpc>
                  <a:spcPts val="3900"/>
                </a:lnSpc>
              </a:pPr>
            </a:p>
          </p:txBody>
        </p:sp>
        <p:sp>
          <p:nvSpPr>
            <p:cNvPr name="TextBox 6" id="6"/>
            <p:cNvSpPr txBox="true"/>
            <p:nvPr/>
          </p:nvSpPr>
          <p:spPr>
            <a:xfrm rot="0">
              <a:off x="0" y="1062163"/>
              <a:ext cx="22874428" cy="3013922"/>
            </a:xfrm>
            <a:prstGeom prst="rect">
              <a:avLst/>
            </a:prstGeom>
          </p:spPr>
          <p:txBody>
            <a:bodyPr anchor="t" rtlCol="false" tIns="0" lIns="0" bIns="0" rIns="0">
              <a:spAutoFit/>
            </a:bodyPr>
            <a:lstStyle/>
            <a:p>
              <a:pPr algn="ctr" marL="0" indent="0" lvl="0">
                <a:lnSpc>
                  <a:spcPts val="8717"/>
                </a:lnSpc>
                <a:spcBef>
                  <a:spcPct val="0"/>
                </a:spcBef>
              </a:pPr>
              <a:r>
                <a:rPr lang="en-US" sz="7925">
                  <a:solidFill>
                    <a:srgbClr val="32478C"/>
                  </a:solidFill>
                  <a:latin typeface="Sigmar One"/>
                  <a:ea typeface="Sigmar One"/>
                  <a:cs typeface="Sigmar One"/>
                  <a:sym typeface="Sigmar One"/>
                </a:rPr>
                <a:t>HÌNH ẢNH GIAO DIỆN ĐĂNG KÍ ĐĂNG NHẬP</a:t>
              </a:r>
            </a:p>
          </p:txBody>
        </p:sp>
      </p:gr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BBE25"/>
        </a:solidFill>
      </p:bgPr>
    </p:bg>
    <p:spTree>
      <p:nvGrpSpPr>
        <p:cNvPr id="1" name=""/>
        <p:cNvGrpSpPr/>
        <p:nvPr/>
      </p:nvGrpSpPr>
      <p:grpSpPr>
        <a:xfrm>
          <a:off x="0" y="0"/>
          <a:ext cx="0" cy="0"/>
          <a:chOff x="0" y="0"/>
          <a:chExt cx="0" cy="0"/>
        </a:xfrm>
      </p:grpSpPr>
      <p:sp>
        <p:nvSpPr>
          <p:cNvPr name="Freeform 2" id="2"/>
          <p:cNvSpPr/>
          <p:nvPr/>
        </p:nvSpPr>
        <p:spPr>
          <a:xfrm flipH="false" flipV="false" rot="0">
            <a:off x="15152291" y="6417394"/>
            <a:ext cx="4496522" cy="4737715"/>
          </a:xfrm>
          <a:custGeom>
            <a:avLst/>
            <a:gdLst/>
            <a:ahLst/>
            <a:cxnLst/>
            <a:rect r="r" b="b" t="t" l="l"/>
            <a:pathLst>
              <a:path h="4737715" w="4496522">
                <a:moveTo>
                  <a:pt x="0" y="0"/>
                </a:moveTo>
                <a:lnTo>
                  <a:pt x="4496522" y="0"/>
                </a:lnTo>
                <a:lnTo>
                  <a:pt x="4496522" y="4737715"/>
                </a:lnTo>
                <a:lnTo>
                  <a:pt x="0" y="47377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542284" y="2718614"/>
            <a:ext cx="15203431" cy="6853772"/>
          </a:xfrm>
          <a:custGeom>
            <a:avLst/>
            <a:gdLst/>
            <a:ahLst/>
            <a:cxnLst/>
            <a:rect r="r" b="b" t="t" l="l"/>
            <a:pathLst>
              <a:path h="6853772" w="15203431">
                <a:moveTo>
                  <a:pt x="0" y="0"/>
                </a:moveTo>
                <a:lnTo>
                  <a:pt x="15203432" y="0"/>
                </a:lnTo>
                <a:lnTo>
                  <a:pt x="15203432" y="6853771"/>
                </a:lnTo>
                <a:lnTo>
                  <a:pt x="0" y="6853771"/>
                </a:lnTo>
                <a:lnTo>
                  <a:pt x="0" y="0"/>
                </a:lnTo>
                <a:close/>
              </a:path>
            </a:pathLst>
          </a:custGeom>
          <a:blipFill>
            <a:blip r:embed="rId4"/>
            <a:stretch>
              <a:fillRect l="-530" t="-554" r="0" b="-6765"/>
            </a:stretch>
          </a:blipFill>
        </p:spPr>
      </p:sp>
      <p:grpSp>
        <p:nvGrpSpPr>
          <p:cNvPr name="Group 4" id="4"/>
          <p:cNvGrpSpPr/>
          <p:nvPr/>
        </p:nvGrpSpPr>
        <p:grpSpPr>
          <a:xfrm rot="0">
            <a:off x="1473598" y="-400729"/>
            <a:ext cx="15785702" cy="3065319"/>
            <a:chOff x="0" y="0"/>
            <a:chExt cx="21047603" cy="4087092"/>
          </a:xfrm>
        </p:grpSpPr>
        <p:sp>
          <p:nvSpPr>
            <p:cNvPr name="TextBox 5" id="5"/>
            <p:cNvSpPr txBox="true"/>
            <p:nvPr/>
          </p:nvSpPr>
          <p:spPr>
            <a:xfrm rot="0">
              <a:off x="0" y="-47625"/>
              <a:ext cx="21047603" cy="657225"/>
            </a:xfrm>
            <a:prstGeom prst="rect">
              <a:avLst/>
            </a:prstGeom>
          </p:spPr>
          <p:txBody>
            <a:bodyPr anchor="t" rtlCol="false" tIns="0" lIns="0" bIns="0" rIns="0">
              <a:spAutoFit/>
            </a:bodyPr>
            <a:lstStyle/>
            <a:p>
              <a:pPr algn="l">
                <a:lnSpc>
                  <a:spcPts val="3900"/>
                </a:lnSpc>
              </a:pPr>
            </a:p>
          </p:txBody>
        </p:sp>
        <p:sp>
          <p:nvSpPr>
            <p:cNvPr name="TextBox 6" id="6"/>
            <p:cNvSpPr txBox="true"/>
            <p:nvPr/>
          </p:nvSpPr>
          <p:spPr>
            <a:xfrm rot="0">
              <a:off x="0" y="1062163"/>
              <a:ext cx="21047603" cy="3013922"/>
            </a:xfrm>
            <a:prstGeom prst="rect">
              <a:avLst/>
            </a:prstGeom>
          </p:spPr>
          <p:txBody>
            <a:bodyPr anchor="t" rtlCol="false" tIns="0" lIns="0" bIns="0" rIns="0">
              <a:spAutoFit/>
            </a:bodyPr>
            <a:lstStyle/>
            <a:p>
              <a:pPr algn="ctr" marL="0" indent="0" lvl="0">
                <a:lnSpc>
                  <a:spcPts val="8717"/>
                </a:lnSpc>
                <a:spcBef>
                  <a:spcPct val="0"/>
                </a:spcBef>
              </a:pPr>
              <a:r>
                <a:rPr lang="en-US" sz="7925">
                  <a:solidFill>
                    <a:srgbClr val="32478C"/>
                  </a:solidFill>
                  <a:latin typeface="Sigmar One"/>
                  <a:ea typeface="Sigmar One"/>
                  <a:cs typeface="Sigmar One"/>
                  <a:sym typeface="Sigmar One"/>
                </a:rPr>
                <a:t>HÌNH ẢNH GIAO DIỆN TRANG ADMIN</a:t>
              </a:r>
            </a:p>
          </p:txBody>
        </p:sp>
      </p:gr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691786" y="3387409"/>
            <a:ext cx="9687568" cy="5870891"/>
          </a:xfrm>
          <a:prstGeom prst="rect">
            <a:avLst/>
          </a:prstGeom>
          <a:solidFill>
            <a:srgbClr val="FBBE25"/>
          </a:solidFill>
        </p:spPr>
      </p:sp>
      <p:grpSp>
        <p:nvGrpSpPr>
          <p:cNvPr name="Group 3" id="3"/>
          <p:cNvGrpSpPr/>
          <p:nvPr/>
        </p:nvGrpSpPr>
        <p:grpSpPr>
          <a:xfrm rot="0">
            <a:off x="1657607" y="0"/>
            <a:ext cx="8115300" cy="2985626"/>
            <a:chOff x="0" y="0"/>
            <a:chExt cx="10820400" cy="3980834"/>
          </a:xfrm>
        </p:grpSpPr>
        <p:sp>
          <p:nvSpPr>
            <p:cNvPr name="TextBox 4" id="4"/>
            <p:cNvSpPr txBox="true"/>
            <p:nvPr/>
          </p:nvSpPr>
          <p:spPr>
            <a:xfrm rot="0">
              <a:off x="0" y="-47625"/>
              <a:ext cx="10820400" cy="657225"/>
            </a:xfrm>
            <a:prstGeom prst="rect">
              <a:avLst/>
            </a:prstGeom>
          </p:spPr>
          <p:txBody>
            <a:bodyPr anchor="t" rtlCol="false" tIns="0" lIns="0" bIns="0" rIns="0">
              <a:spAutoFit/>
            </a:bodyPr>
            <a:lstStyle/>
            <a:p>
              <a:pPr algn="l">
                <a:lnSpc>
                  <a:spcPts val="3900"/>
                </a:lnSpc>
              </a:pPr>
            </a:p>
          </p:txBody>
        </p:sp>
        <p:sp>
          <p:nvSpPr>
            <p:cNvPr name="TextBox 5" id="5"/>
            <p:cNvSpPr txBox="true"/>
            <p:nvPr/>
          </p:nvSpPr>
          <p:spPr>
            <a:xfrm rot="0">
              <a:off x="0" y="1394693"/>
              <a:ext cx="10820400" cy="1543685"/>
            </a:xfrm>
            <a:prstGeom prst="rect">
              <a:avLst/>
            </a:prstGeom>
          </p:spPr>
          <p:txBody>
            <a:bodyPr anchor="t" rtlCol="false" tIns="0" lIns="0" bIns="0" rIns="0">
              <a:spAutoFit/>
            </a:bodyPr>
            <a:lstStyle/>
            <a:p>
              <a:pPr algn="l" marL="0" indent="0" lvl="0">
                <a:lnSpc>
                  <a:spcPts val="8717"/>
                </a:lnSpc>
                <a:spcBef>
                  <a:spcPct val="0"/>
                </a:spcBef>
              </a:pPr>
              <a:r>
                <a:rPr lang="en-US" sz="7925">
                  <a:solidFill>
                    <a:srgbClr val="32478C"/>
                  </a:solidFill>
                  <a:latin typeface="Sigmar One"/>
                  <a:ea typeface="Sigmar One"/>
                  <a:cs typeface="Sigmar One"/>
                  <a:sym typeface="Sigmar One"/>
                </a:rPr>
                <a:t>KẾT QUẢ</a:t>
              </a:r>
            </a:p>
          </p:txBody>
        </p:sp>
        <p:sp>
          <p:nvSpPr>
            <p:cNvPr name="TextBox 6" id="6"/>
            <p:cNvSpPr txBox="true"/>
            <p:nvPr/>
          </p:nvSpPr>
          <p:spPr>
            <a:xfrm rot="0">
              <a:off x="0" y="3250584"/>
              <a:ext cx="10820400" cy="730250"/>
            </a:xfrm>
            <a:prstGeom prst="rect">
              <a:avLst/>
            </a:prstGeom>
          </p:spPr>
          <p:txBody>
            <a:bodyPr anchor="t" rtlCol="false" tIns="0" lIns="0" bIns="0" rIns="0">
              <a:spAutoFit/>
            </a:bodyPr>
            <a:lstStyle/>
            <a:p>
              <a:pPr algn="l">
                <a:lnSpc>
                  <a:spcPts val="4200"/>
                </a:lnSpc>
              </a:pPr>
              <a:r>
                <a:rPr lang="en-US" b="true" sz="3500">
                  <a:solidFill>
                    <a:srgbClr val="32478C"/>
                  </a:solidFill>
                  <a:latin typeface="Public Sans Bold"/>
                  <a:ea typeface="Public Sans Bold"/>
                  <a:cs typeface="Public Sans Bold"/>
                  <a:sym typeface="Public Sans Bold"/>
                </a:rPr>
                <a:t>KẾT QUẢ ĐÁNH GIÁ DỰ ÁN </a:t>
              </a:r>
            </a:p>
          </p:txBody>
        </p:sp>
      </p:grpSp>
      <p:pic>
        <p:nvPicPr>
          <p:cNvPr name="Picture 7" id="7"/>
          <p:cNvPicPr>
            <a:picLocks noChangeAspect="true"/>
          </p:cNvPicPr>
          <p:nvPr/>
        </p:nvPicPr>
        <p:blipFill>
          <a:blip r:embed="rId2"/>
          <a:stretch>
            <a:fillRect/>
          </a:stretch>
        </p:blipFill>
        <p:spPr>
          <a:xfrm rot="0">
            <a:off x="9886681" y="276952"/>
            <a:ext cx="8179023" cy="9676840"/>
          </a:xfrm>
          <a:prstGeom prst="rect">
            <a:avLst/>
          </a:prstGeom>
        </p:spPr>
      </p:pic>
      <p:sp>
        <p:nvSpPr>
          <p:cNvPr name="TextBox 8" id="8"/>
          <p:cNvSpPr txBox="true"/>
          <p:nvPr/>
        </p:nvSpPr>
        <p:spPr>
          <a:xfrm rot="0">
            <a:off x="871473" y="3368359"/>
            <a:ext cx="9687568" cy="2152650"/>
          </a:xfrm>
          <a:prstGeom prst="rect">
            <a:avLst/>
          </a:prstGeom>
        </p:spPr>
        <p:txBody>
          <a:bodyPr anchor="t" rtlCol="false" tIns="0" lIns="0" bIns="0" rIns="0">
            <a:spAutoFit/>
          </a:bodyPr>
          <a:lstStyle/>
          <a:p>
            <a:pPr algn="l">
              <a:lnSpc>
                <a:spcPts val="4200"/>
              </a:lnSpc>
            </a:pPr>
            <a:r>
              <a:rPr lang="en-US" sz="3500" b="true">
                <a:solidFill>
                  <a:srgbClr val="32478C"/>
                </a:solidFill>
                <a:latin typeface="Public Sans Bold"/>
                <a:ea typeface="Public Sans Bold"/>
                <a:cs typeface="Public Sans Bold"/>
                <a:sym typeface="Public Sans Bold"/>
              </a:rPr>
              <a:t>-HOÀN CHỈNH CHỨC NĂNG: NGƯỜI DÙNG CÓ THỂ TÌM KIẾM, XEM THÔNG TIN VÀ MUA THUỐC TRỰC TUYẾN DỄ DÀNG.</a:t>
            </a:r>
          </a:p>
          <a:p>
            <a:pPr algn="l">
              <a:lnSpc>
                <a:spcPts val="4200"/>
              </a:lnSpc>
              <a:spcBef>
                <a:spcPct val="0"/>
              </a:spcBef>
            </a:pPr>
          </a:p>
        </p:txBody>
      </p:sp>
      <p:sp>
        <p:nvSpPr>
          <p:cNvPr name="TextBox 9" id="9"/>
          <p:cNvSpPr txBox="true"/>
          <p:nvPr/>
        </p:nvSpPr>
        <p:spPr>
          <a:xfrm rot="0">
            <a:off x="871473" y="5096322"/>
            <a:ext cx="9687568" cy="3752850"/>
          </a:xfrm>
          <a:prstGeom prst="rect">
            <a:avLst/>
          </a:prstGeom>
        </p:spPr>
        <p:txBody>
          <a:bodyPr anchor="t" rtlCol="false" tIns="0" lIns="0" bIns="0" rIns="0">
            <a:spAutoFit/>
          </a:bodyPr>
          <a:lstStyle/>
          <a:p>
            <a:pPr algn="l">
              <a:lnSpc>
                <a:spcPts val="4200"/>
              </a:lnSpc>
              <a:spcBef>
                <a:spcPct val="0"/>
              </a:spcBef>
            </a:pPr>
            <a:r>
              <a:rPr lang="en-US" b="true" sz="3500">
                <a:solidFill>
                  <a:srgbClr val="32478C"/>
                </a:solidFill>
                <a:latin typeface="Public Sans Bold"/>
                <a:ea typeface="Public Sans Bold"/>
                <a:cs typeface="Public Sans Bold"/>
                <a:sym typeface="Public Sans Bold"/>
              </a:rPr>
              <a:t>-GIAO DIỆN THÂN THIỆN: TƯƠNG THÍCH TRÊN MỌI THIẾT BỊ, TỐI ƯU TRẢI NGHIỆM NGƯỜI DÙNG.</a:t>
            </a:r>
          </a:p>
          <a:p>
            <a:pPr algn="l">
              <a:lnSpc>
                <a:spcPts val="4200"/>
              </a:lnSpc>
              <a:spcBef>
                <a:spcPct val="0"/>
              </a:spcBef>
            </a:pPr>
            <a:r>
              <a:rPr lang="en-US" b="true" sz="3500">
                <a:solidFill>
                  <a:srgbClr val="32478C"/>
                </a:solidFill>
                <a:latin typeface="Public Sans Bold"/>
                <a:ea typeface="Public Sans Bold"/>
                <a:cs typeface="Public Sans Bold"/>
                <a:sym typeface="Public Sans Bold"/>
              </a:rPr>
              <a:t>-QUẢN LÝ HIỆU QUẢ: ĐƠN HÀNG, THÔNG TIN SẢN PHẨM VÀ NGƯỜI DÙNG ĐƯỢC XỬ LÝ NHANH CHÓNG, CHÍNH XÁC.</a:t>
            </a:r>
          </a:p>
          <a:p>
            <a:pPr algn="l">
              <a:lnSpc>
                <a:spcPts val="4200"/>
              </a:lnSpc>
              <a:spcBef>
                <a:spcPct val="0"/>
              </a:spcBef>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DAGgk6x9-Zc</dc:identifier>
  <dcterms:modified xsi:type="dcterms:W3CDTF">2011-08-01T06:04:30Z</dcterms:modified>
  <cp:revision>1</cp:revision>
  <dc:title>PHARMACY WEBSITE</dc:title>
</cp:coreProperties>
</file>